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324" r:id="rId3"/>
    <p:sldId id="325" r:id="rId4"/>
    <p:sldId id="326" r:id="rId5"/>
    <p:sldId id="327" r:id="rId6"/>
    <p:sldId id="328" r:id="rId7"/>
    <p:sldId id="280" r:id="rId8"/>
    <p:sldId id="281" r:id="rId9"/>
    <p:sldId id="293" r:id="rId10"/>
    <p:sldId id="282" r:id="rId11"/>
    <p:sldId id="283" r:id="rId12"/>
    <p:sldId id="286" r:id="rId13"/>
    <p:sldId id="288" r:id="rId14"/>
    <p:sldId id="289" r:id="rId15"/>
    <p:sldId id="290" r:id="rId16"/>
    <p:sldId id="292" r:id="rId17"/>
    <p:sldId id="294" r:id="rId18"/>
    <p:sldId id="278" r:id="rId19"/>
    <p:sldId id="263" r:id="rId20"/>
    <p:sldId id="269" r:id="rId21"/>
    <p:sldId id="264" r:id="rId22"/>
    <p:sldId id="274" r:id="rId23"/>
    <p:sldId id="275" r:id="rId24"/>
    <p:sldId id="266" r:id="rId25"/>
    <p:sldId id="270" r:id="rId26"/>
    <p:sldId id="271" r:id="rId27"/>
    <p:sldId id="272" r:id="rId28"/>
    <p:sldId id="267" r:id="rId29"/>
    <p:sldId id="315" r:id="rId30"/>
    <p:sldId id="317" r:id="rId31"/>
    <p:sldId id="318" r:id="rId32"/>
    <p:sldId id="319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3" r:id="rId46"/>
    <p:sldId id="344" r:id="rId47"/>
    <p:sldId id="345" r:id="rId48"/>
    <p:sldId id="346" r:id="rId49"/>
    <p:sldId id="347" r:id="rId50"/>
    <p:sldId id="350" r:id="rId51"/>
    <p:sldId id="34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17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3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3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2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45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4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6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36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9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82B06-5B7D-4EA8-A4BF-E1A1ED11D70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38A4-2D9D-4657-9AB2-2CED32793A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611" y="1574609"/>
            <a:ext cx="3038777" cy="196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584627" y="1574609"/>
            <a:ext cx="2403945" cy="3756343"/>
            <a:chOff x="593771" y="1327721"/>
            <a:chExt cx="2403945" cy="3756343"/>
          </a:xfrm>
        </p:grpSpPr>
        <p:pic>
          <p:nvPicPr>
            <p:cNvPr id="2" name="Picture 1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80" y="2596896"/>
              <a:ext cx="1829755" cy="1087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2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550" y="1327721"/>
              <a:ext cx="1735455" cy="861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771" y="3976749"/>
              <a:ext cx="2403945" cy="1107315"/>
            </a:xfrm>
            <a:prstGeom prst="rect">
              <a:avLst/>
            </a:prstGeom>
          </p:spPr>
        </p:pic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576611" y="4318652"/>
            <a:ext cx="3303962" cy="685957"/>
            <a:chOff x="4311513" y="4318652"/>
            <a:chExt cx="3303962" cy="685957"/>
          </a:xfrm>
        </p:grpSpPr>
        <p:pic>
          <p:nvPicPr>
            <p:cNvPr id="2053" name="Picture 5" descr="Image result for Algorithmic Trading 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387633" y="4395298"/>
              <a:ext cx="368889" cy="521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Subtitle 2"/>
            <p:cNvSpPr txBox="1">
              <a:spLocks/>
            </p:cNvSpPr>
            <p:nvPr/>
          </p:nvSpPr>
          <p:spPr>
            <a:xfrm>
              <a:off x="4736679" y="4318652"/>
              <a:ext cx="2878796" cy="685957"/>
            </a:xfrm>
            <a:prstGeom prst="rect">
              <a:avLst/>
            </a:prstGeom>
            <a:no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1800" dirty="0">
                  <a:solidFill>
                    <a:schemeClr val="accent5">
                      <a:lumMod val="75000"/>
                    </a:schemeClr>
                  </a:solidFill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Stock Price Prediction </a:t>
              </a:r>
              <a:br>
                <a:rPr lang="en-US" sz="1800" dirty="0">
                  <a:solidFill>
                    <a:schemeClr val="accent5">
                      <a:lumMod val="75000"/>
                    </a:schemeClr>
                  </a:solidFill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800" dirty="0">
                  <a:solidFill>
                    <a:schemeClr val="accent5">
                      <a:lumMod val="75000"/>
                    </a:schemeClr>
                  </a:solidFill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by Algorithms Trading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35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75354" y="2070274"/>
            <a:ext cx="9190632" cy="2940637"/>
            <a:chOff x="1498704" y="2070274"/>
            <a:chExt cx="9190632" cy="29406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8704" y="2070274"/>
              <a:ext cx="5573675" cy="294063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351776" y="3090672"/>
              <a:ext cx="3337560" cy="17465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K</a:t>
              </a:r>
              <a:r>
                <a:rPr lang="en-US" dirty="0" smtClean="0"/>
                <a:t> = Close / Adj. Close</a:t>
              </a:r>
            </a:p>
            <a:p>
              <a:r>
                <a:rPr lang="en-US" dirty="0" smtClean="0">
                  <a:solidFill>
                    <a:schemeClr val="accent5"/>
                  </a:solidFill>
                </a:rPr>
                <a:t>Adj. Open </a:t>
              </a:r>
              <a:r>
                <a:rPr lang="en-US" dirty="0" smtClean="0"/>
                <a:t>= Open * </a:t>
              </a:r>
              <a:r>
                <a:rPr lang="en-US" dirty="0" smtClean="0">
                  <a:solidFill>
                    <a:srgbClr val="FF0000"/>
                  </a:solidFill>
                </a:rPr>
                <a:t>K</a:t>
              </a:r>
            </a:p>
            <a:p>
              <a:r>
                <a:rPr lang="en-US" dirty="0" smtClean="0">
                  <a:solidFill>
                    <a:schemeClr val="accent5"/>
                  </a:solidFill>
                </a:rPr>
                <a:t>Adj. High </a:t>
              </a:r>
              <a:r>
                <a:rPr lang="en-US" dirty="0" smtClean="0"/>
                <a:t>= High * </a:t>
              </a:r>
              <a:r>
                <a:rPr lang="en-US" dirty="0" smtClean="0">
                  <a:solidFill>
                    <a:srgbClr val="FF0000"/>
                  </a:solidFill>
                </a:rPr>
                <a:t>K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Adj. </a:t>
              </a:r>
              <a:r>
                <a:rPr lang="en-US" dirty="0" smtClean="0">
                  <a:solidFill>
                    <a:schemeClr val="accent5"/>
                  </a:solidFill>
                </a:rPr>
                <a:t>Low </a:t>
              </a:r>
              <a:r>
                <a:rPr lang="en-US" dirty="0"/>
                <a:t>= </a:t>
              </a:r>
              <a:r>
                <a:rPr lang="en-US" dirty="0" smtClean="0"/>
                <a:t>Low </a:t>
              </a:r>
              <a:r>
                <a:rPr lang="en-US" dirty="0"/>
                <a:t>* </a:t>
              </a:r>
              <a:r>
                <a:rPr lang="en-US" dirty="0" smtClean="0">
                  <a:solidFill>
                    <a:srgbClr val="FF0000"/>
                  </a:solidFill>
                </a:rPr>
                <a:t>K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Adj. </a:t>
              </a:r>
              <a:r>
                <a:rPr lang="en-US" dirty="0" smtClean="0">
                  <a:solidFill>
                    <a:schemeClr val="accent5"/>
                  </a:solidFill>
                </a:rPr>
                <a:t>Close </a:t>
              </a:r>
              <a:r>
                <a:rPr lang="en-US" dirty="0"/>
                <a:t>= </a:t>
              </a:r>
              <a:r>
                <a:rPr lang="en-US" dirty="0" smtClean="0"/>
                <a:t>Close </a:t>
              </a:r>
              <a:r>
                <a:rPr lang="en-US" dirty="0"/>
                <a:t>* </a:t>
              </a:r>
              <a:r>
                <a:rPr lang="en-US" dirty="0">
                  <a:solidFill>
                    <a:srgbClr val="FF0000"/>
                  </a:solidFill>
                </a:rPr>
                <a:t>K</a:t>
              </a:r>
              <a:endParaRPr lang="en-US" dirty="0" smtClean="0">
                <a:solidFill>
                  <a:srgbClr val="FF0000"/>
                </a:solidFill>
              </a:endParaRPr>
            </a:p>
            <a:p>
              <a:pPr algn="ctr"/>
              <a:endParaRPr lang="en-US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590168" y="836294"/>
            <a:ext cx="6222111" cy="647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/>
                </a:solidFill>
              </a:rPr>
              <a:t>1- Weekend and Holiday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800" b="1" dirty="0" smtClean="0">
                <a:solidFill>
                  <a:srgbClr val="00B050"/>
                </a:solidFill>
              </a:rPr>
              <a:t>Adj</a:t>
            </a:r>
            <a:r>
              <a:rPr lang="en-US" sz="2800" b="1" dirty="0">
                <a:solidFill>
                  <a:srgbClr val="00B050"/>
                </a:solidFill>
              </a:rPr>
              <a:t>. Close</a:t>
            </a:r>
          </a:p>
        </p:txBody>
      </p:sp>
      <p:pic>
        <p:nvPicPr>
          <p:cNvPr id="10" name="Picture 5" descr="Image result for Algorithmic Trading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36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75354" y="2070274"/>
            <a:ext cx="10264914" cy="3019360"/>
            <a:chOff x="1498704" y="2070274"/>
            <a:chExt cx="10264914" cy="30193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8704" y="2070274"/>
              <a:ext cx="5573675" cy="294063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0237" y="2125221"/>
              <a:ext cx="4723381" cy="2964413"/>
            </a:xfrm>
            <a:prstGeom prst="rect">
              <a:avLst/>
            </a:prstGeom>
          </p:spPr>
        </p:pic>
      </p:grpSp>
      <p:pic>
        <p:nvPicPr>
          <p:cNvPr id="10" name="Picture 5" descr="Image result for Algorithmic Trading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90168" y="836294"/>
            <a:ext cx="6222111" cy="647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accent5"/>
                </a:solidFill>
              </a:rPr>
              <a:t>1- Weekend and Holiday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800" b="1" dirty="0" smtClean="0">
                <a:solidFill>
                  <a:srgbClr val="00B050"/>
                </a:solidFill>
              </a:rPr>
              <a:t>Adj</a:t>
            </a:r>
            <a:r>
              <a:rPr lang="en-US" sz="2800" b="1" dirty="0">
                <a:solidFill>
                  <a:srgbClr val="00B050"/>
                </a:solidFill>
              </a:rPr>
              <a:t>. Close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73736" y="2159001"/>
            <a:ext cx="1193800" cy="2683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762125"/>
            <a:ext cx="7828788" cy="4455018"/>
          </a:xfrm>
          <a:prstGeom prst="rect">
            <a:avLst/>
          </a:prstGeom>
        </p:spPr>
      </p:pic>
      <p:pic>
        <p:nvPicPr>
          <p:cNvPr id="6" name="Picture 5" descr="Image result for Algorithmic Trading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90168" y="836294"/>
            <a:ext cx="6222111" cy="647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accent5"/>
                </a:solidFill>
              </a:rPr>
              <a:t>2- More Features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800" b="1" dirty="0" smtClean="0">
                <a:solidFill>
                  <a:srgbClr val="00B050"/>
                </a:solidFill>
              </a:rPr>
              <a:t>Candlestick OHLC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39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90800" y="1824037"/>
            <a:ext cx="7029450" cy="4257675"/>
            <a:chOff x="2714625" y="1385887"/>
            <a:chExt cx="7029450" cy="42576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4625" y="1385887"/>
              <a:ext cx="3143250" cy="42576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9875" y="1385887"/>
              <a:ext cx="3124200" cy="4257675"/>
            </a:xfrm>
            <a:prstGeom prst="rect">
              <a:avLst/>
            </a:prstGeom>
          </p:spPr>
        </p:pic>
      </p:grpSp>
      <p:pic>
        <p:nvPicPr>
          <p:cNvPr id="9" name="Picture 5" descr="Image result for Algorithmic Trading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90168" y="836294"/>
            <a:ext cx="6222111" cy="647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accent5"/>
                </a:solidFill>
              </a:rPr>
              <a:t>2- More Features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800" b="1" dirty="0" smtClean="0">
                <a:solidFill>
                  <a:srgbClr val="00B050"/>
                </a:solidFill>
              </a:rPr>
              <a:t>Candlestick OHLC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4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545717"/>
            <a:ext cx="5943600" cy="4525387"/>
          </a:xfrm>
          <a:prstGeom prst="rect">
            <a:avLst/>
          </a:prstGeom>
        </p:spPr>
      </p:pic>
      <p:pic>
        <p:nvPicPr>
          <p:cNvPr id="9" name="Picture 5" descr="Image result for Algorithmic Trading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0168" y="836294"/>
            <a:ext cx="8855584" cy="647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accent5"/>
                </a:solidFill>
              </a:rPr>
              <a:t>2- More Features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800" b="1" dirty="0" smtClean="0">
                <a:solidFill>
                  <a:srgbClr val="00B050"/>
                </a:solidFill>
              </a:rPr>
              <a:t>Candlestick OHLC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chemeClr val="accent4"/>
                </a:solidFill>
                <a:sym typeface="Wingdings" panose="05000000000000000000" pitchFamily="2" charset="2"/>
              </a:rPr>
              <a:t> Moving Average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b="1" dirty="0" smtClean="0">
                <a:solidFill>
                  <a:srgbClr val="00B050"/>
                </a:solidFill>
              </a:rPr>
              <a:t> 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7833360" y="2130552"/>
            <a:ext cx="155448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26352" y="3790122"/>
            <a:ext cx="155448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79264" y="3470082"/>
            <a:ext cx="155448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63768" y="4820346"/>
            <a:ext cx="155448" cy="18288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03" y="2670174"/>
            <a:ext cx="9361328" cy="260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" descr="Image result for Algorithmic Trading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90168" y="836294"/>
            <a:ext cx="4832224" cy="647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accent5"/>
                </a:solidFill>
              </a:rPr>
              <a:t>3- </a:t>
            </a:r>
            <a:r>
              <a:rPr lang="en-US" sz="2800" b="1" dirty="0">
                <a:solidFill>
                  <a:schemeClr val="accent5"/>
                </a:solidFill>
              </a:rPr>
              <a:t>Stationary vs </a:t>
            </a:r>
            <a:r>
              <a:rPr lang="en-US" sz="2800" b="1" dirty="0" smtClean="0">
                <a:solidFill>
                  <a:schemeClr val="accent5"/>
                </a:solidFill>
              </a:rPr>
              <a:t>Non-Stationary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1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2025205"/>
            <a:ext cx="8480298" cy="372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" descr="Image result for Algorithmic Trading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90168" y="836294"/>
            <a:ext cx="4128136" cy="647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accent5"/>
                </a:solidFill>
              </a:rPr>
              <a:t>4- Trend vs Non-Stationary</a:t>
            </a:r>
            <a:endParaRPr 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5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03876" y="1639378"/>
            <a:ext cx="2535397" cy="354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AR I MA</a:t>
            </a:r>
            <a:endParaRPr lang="en-US" sz="3200" b="1" dirty="0">
              <a:solidFill>
                <a:srgbClr val="FF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102812" y="5038821"/>
            <a:ext cx="2725046" cy="1061705"/>
            <a:chOff x="1753016" y="4898099"/>
            <a:chExt cx="2725046" cy="1061705"/>
          </a:xfrm>
        </p:grpSpPr>
        <p:sp>
          <p:nvSpPr>
            <p:cNvPr id="10" name="Rectangle 9"/>
            <p:cNvSpPr/>
            <p:nvPr/>
          </p:nvSpPr>
          <p:spPr>
            <a:xfrm>
              <a:off x="1753016" y="5604997"/>
              <a:ext cx="2535397" cy="354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50"/>
                  </a:solidFill>
                </a:rPr>
                <a:t>Constant mean, variance 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817964" y="4898099"/>
              <a:ext cx="2660098" cy="603269"/>
              <a:chOff x="9465727" y="3342271"/>
              <a:chExt cx="2660098" cy="603269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9465727" y="3342271"/>
                <a:ext cx="2660098" cy="354807"/>
                <a:chOff x="1779427" y="3703330"/>
                <a:chExt cx="2660098" cy="354807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1779427" y="3703330"/>
                  <a:ext cx="857248" cy="3548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accent5"/>
                      </a:solidFill>
                    </a:rPr>
                    <a:t>ACF (P)</a:t>
                  </a:r>
                  <a:endParaRPr lang="en-US" sz="24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390900" y="3703330"/>
                  <a:ext cx="1048625" cy="3548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accent5"/>
                      </a:solidFill>
                    </a:rPr>
                    <a:t>PACF (Q)</a:t>
                  </a:r>
                  <a:endParaRPr lang="en-US" sz="2400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2636675" y="3703330"/>
                  <a:ext cx="782799" cy="35480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accent5"/>
                      </a:solidFill>
                    </a:rPr>
                    <a:t>I (D)</a:t>
                  </a:r>
                  <a:endParaRPr lang="en-US" sz="2400" dirty="0">
                    <a:solidFill>
                      <a:schemeClr val="accent5"/>
                    </a:solidFill>
                  </a:endParaRPr>
                </a:p>
              </p:txBody>
            </p:sp>
          </p:grpSp>
          <p:sp>
            <p:nvSpPr>
              <p:cNvPr id="15" name="Left Brace 14"/>
              <p:cNvSpPr/>
              <p:nvPr/>
            </p:nvSpPr>
            <p:spPr>
              <a:xfrm rot="16200000">
                <a:off x="10557317" y="2895742"/>
                <a:ext cx="222322" cy="1877273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7302377" y="1574630"/>
            <a:ext cx="3744200" cy="1683953"/>
            <a:chOff x="5519297" y="2679624"/>
            <a:chExt cx="3744200" cy="1683953"/>
          </a:xfrm>
        </p:grpSpPr>
        <p:sp>
          <p:nvSpPr>
            <p:cNvPr id="17" name="Rectangle 16"/>
            <p:cNvSpPr/>
            <p:nvPr/>
          </p:nvSpPr>
          <p:spPr>
            <a:xfrm>
              <a:off x="6123700" y="2679624"/>
              <a:ext cx="2535397" cy="354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FF0000"/>
                  </a:solidFill>
                </a:rPr>
                <a:t>Additive Model</a:t>
              </a:r>
              <a:endParaRPr lang="en-US" sz="32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25447" y="3227080"/>
              <a:ext cx="2533650" cy="354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5"/>
                  </a:solidFill>
                </a:rPr>
                <a:t>Forecasting non-linear</a:t>
              </a:r>
              <a:endParaRPr lang="en-US" sz="2400" dirty="0">
                <a:solidFill>
                  <a:schemeClr val="accent5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19297" y="4008770"/>
              <a:ext cx="3744200" cy="3548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50"/>
                  </a:solidFill>
                </a:rPr>
                <a:t>Trend + Random + Seasonal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7391397" y="3675464"/>
              <a:ext cx="1" cy="2641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5" descr="Image result for Algorithmic Trading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590168" y="836294"/>
            <a:ext cx="10821544" cy="647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accent5"/>
                </a:solidFill>
              </a:rPr>
              <a:t>3- Trend + Non-Stationary + Seasonal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800" b="1" dirty="0" smtClean="0">
                <a:solidFill>
                  <a:srgbClr val="00B050"/>
                </a:solidFill>
              </a:rPr>
              <a:t>ARIMA </a:t>
            </a:r>
            <a:r>
              <a:rPr lang="en-US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sz="2800" b="1" dirty="0" smtClean="0">
                <a:solidFill>
                  <a:schemeClr val="accent4"/>
                </a:solidFill>
                <a:sym typeface="Wingdings" panose="05000000000000000000" pitchFamily="2" charset="2"/>
              </a:rPr>
              <a:t> Additive Model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02812" y="3954896"/>
            <a:ext cx="4009871" cy="9730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accent5"/>
                </a:solidFill>
              </a:rPr>
              <a:t>ACF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Auto-correlation Function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PACF</a:t>
            </a:r>
            <a:r>
              <a:rPr lang="en-US" dirty="0" smtClean="0">
                <a:solidFill>
                  <a:schemeClr val="tx1"/>
                </a:solidFill>
              </a:rPr>
              <a:t>: Partial Auto-Correlation Function</a:t>
            </a:r>
          </a:p>
          <a:p>
            <a:r>
              <a:rPr lang="en-US" dirty="0">
                <a:solidFill>
                  <a:schemeClr val="accent5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Differencing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02812" y="1995335"/>
            <a:ext cx="51424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ARIMA stands for Autoregressive Integrated Moving Average. ARIMA is also known  as Box-Jenkins approach. Box-Jenkins claimed that non-stationary data can be made stationary by differencing the series. </a:t>
            </a:r>
            <a:r>
              <a:rPr lang="en-US" dirty="0" smtClean="0"/>
              <a:t>The </a:t>
            </a:r>
            <a:r>
              <a:rPr lang="en-US" dirty="0"/>
              <a:t>ARIMA(</a:t>
            </a:r>
            <a:r>
              <a:rPr lang="en-US" dirty="0" err="1"/>
              <a:t>P,d,q</a:t>
            </a:r>
            <a:r>
              <a:rPr lang="en-US" dirty="0"/>
              <a:t>) model combines three basic  methods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394" y="4791933"/>
            <a:ext cx="1438337" cy="93560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294" y="3662845"/>
            <a:ext cx="4452916" cy="21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49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Image result for Algorithmic Trading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566987" y="2693182"/>
            <a:ext cx="6719888" cy="880005"/>
            <a:chOff x="2100262" y="2597932"/>
            <a:chExt cx="6719888" cy="880005"/>
          </a:xfrm>
        </p:grpSpPr>
        <p:sp>
          <p:nvSpPr>
            <p:cNvPr id="2" name="Subtitle 2"/>
            <p:cNvSpPr txBox="1">
              <a:spLocks/>
            </p:cNvSpPr>
            <p:nvPr/>
          </p:nvSpPr>
          <p:spPr>
            <a:xfrm>
              <a:off x="3200400" y="2751646"/>
              <a:ext cx="5619750" cy="57257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b="1" dirty="0" smtClean="0">
                  <a:solidFill>
                    <a:schemeClr val="tx2"/>
                  </a:solidFill>
                </a:rPr>
                <a:t>Stock Price Analysis - Python</a:t>
              </a:r>
            </a:p>
          </p:txBody>
        </p:sp>
        <p:pic>
          <p:nvPicPr>
            <p:cNvPr id="1026" name="Picture 2" descr="Image result for python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262" y="2597932"/>
              <a:ext cx="880005" cy="880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8024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0" y="1019746"/>
            <a:ext cx="11953875" cy="2276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50" y="3493007"/>
            <a:ext cx="11972925" cy="2066925"/>
          </a:xfrm>
          <a:prstGeom prst="rect">
            <a:avLst/>
          </a:prstGeom>
        </p:spPr>
      </p:pic>
      <p:pic>
        <p:nvPicPr>
          <p:cNvPr id="6" name="Picture 5" descr="Image result for Algorithmic Trading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5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7625" y="2784222"/>
            <a:ext cx="108874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5"/>
                </a:solidFill>
              </a:rPr>
              <a:t>Stock price </a:t>
            </a:r>
            <a:r>
              <a:rPr lang="en-US" sz="2400" b="1" dirty="0" smtClean="0">
                <a:solidFill>
                  <a:schemeClr val="accent5"/>
                </a:solidFill>
              </a:rPr>
              <a:t>prediction by trading algo. </a:t>
            </a:r>
            <a:r>
              <a:rPr lang="en-US" sz="2400" dirty="0"/>
              <a:t>is the act of trying to </a:t>
            </a:r>
            <a:r>
              <a:rPr lang="en-US" sz="2400" b="1" dirty="0">
                <a:solidFill>
                  <a:schemeClr val="accent5"/>
                </a:solidFill>
              </a:rPr>
              <a:t>determine the future value </a:t>
            </a:r>
            <a:r>
              <a:rPr lang="en-US" sz="2400" dirty="0"/>
              <a:t>of a company stock or other instrument traded on an exchange. The successful prediction of a stock's future price could yield a significant </a:t>
            </a:r>
            <a:r>
              <a:rPr lang="en-US" sz="2400" b="1" dirty="0" smtClean="0">
                <a:solidFill>
                  <a:schemeClr val="accent5"/>
                </a:solidFill>
              </a:rPr>
              <a:t>profit( )</a:t>
            </a:r>
            <a:r>
              <a:rPr lang="en-US" sz="2400" dirty="0" smtClean="0"/>
              <a:t>. </a:t>
            </a:r>
            <a:r>
              <a:rPr lang="en-US" sz="2400" dirty="0"/>
              <a:t>w</a:t>
            </a:r>
            <a:r>
              <a:rPr lang="en-US" sz="2400" dirty="0" smtClean="0"/>
              <a:t>e </a:t>
            </a:r>
            <a:r>
              <a:rPr lang="en-US" sz="2400" dirty="0"/>
              <a:t>need to  forecast the stock price for days that we determined  so, we used  </a:t>
            </a:r>
            <a:r>
              <a:rPr lang="en-US" sz="2400" b="1" dirty="0">
                <a:solidFill>
                  <a:schemeClr val="accent5"/>
                </a:solidFill>
              </a:rPr>
              <a:t>time series analysis </a:t>
            </a:r>
            <a:r>
              <a:rPr lang="en-US" sz="2400" dirty="0"/>
              <a:t>and forecasting to predict the returns on a stock for that days (i.e., predict future data points (returns) in a time of days). </a:t>
            </a:r>
            <a:r>
              <a:rPr lang="ar-EG" sz="2400" dirty="0"/>
              <a:t>  </a:t>
            </a:r>
          </a:p>
          <a:p>
            <a:pPr algn="just"/>
            <a:endParaRPr lang="en-US" sz="2400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999497" y="1544972"/>
            <a:ext cx="3121144" cy="46670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Project Objective:</a:t>
            </a:r>
            <a:endParaRPr lang="ar-EG" sz="2400" b="1" dirty="0" smtClean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project object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83" y="1132905"/>
            <a:ext cx="1351914" cy="135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28344" y="5161116"/>
            <a:ext cx="66354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Fundamental analysis (Accounting)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Technical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(Charting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	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Algorithmic Trading (ML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 Developer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7" descr="Image result for loading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664" y="4909893"/>
            <a:ext cx="1451552" cy="145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94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2" y="2016634"/>
            <a:ext cx="11974596" cy="2715004"/>
          </a:xfrm>
          <a:prstGeom prst="rect">
            <a:avLst/>
          </a:prstGeom>
        </p:spPr>
      </p:pic>
      <p:pic>
        <p:nvPicPr>
          <p:cNvPr id="3" name="Picture 5" descr="Image result for Algorithmic Trading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4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6675"/>
            <a:ext cx="12068175" cy="2238375"/>
            <a:chOff x="61912" y="313563"/>
            <a:chExt cx="12068175" cy="22383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12" y="313563"/>
              <a:ext cx="12068175" cy="169545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75" y="2056638"/>
              <a:ext cx="12058650" cy="4953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2305050"/>
            <a:ext cx="7828788" cy="445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8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8" y="179451"/>
            <a:ext cx="10311068" cy="63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07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73" y="192024"/>
            <a:ext cx="10607404" cy="63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66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390650"/>
            <a:ext cx="120777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5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701992"/>
            <a:ext cx="12030075" cy="79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85" y="1565719"/>
            <a:ext cx="8682419" cy="48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15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738187"/>
            <a:ext cx="120110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9" y="164592"/>
            <a:ext cx="11232143" cy="65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79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3200400" y="2751646"/>
            <a:ext cx="6236208" cy="851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ARIMA Prediction  - Stock Price</a:t>
            </a:r>
          </a:p>
        </p:txBody>
      </p:sp>
    </p:spTree>
    <p:extLst>
      <p:ext uri="{BB962C8B-B14F-4D97-AF65-F5344CB8AC3E}">
        <p14:creationId xmlns:p14="http://schemas.microsoft.com/office/powerpoint/2010/main" val="1509819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45" y="1429879"/>
            <a:ext cx="7593874" cy="42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7625" y="2784222"/>
            <a:ext cx="76291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Markets are </a:t>
            </a:r>
            <a:r>
              <a:rPr lang="en-US" sz="2400" b="1" dirty="0" smtClean="0">
                <a:solidFill>
                  <a:schemeClr val="accent5"/>
                </a:solidFill>
              </a:rPr>
              <a:t>complex </a:t>
            </a:r>
            <a:r>
              <a:rPr lang="en-US" sz="2400" b="1" dirty="0">
                <a:solidFill>
                  <a:schemeClr val="accent5"/>
                </a:solidFill>
              </a:rPr>
              <a:t>s</a:t>
            </a:r>
            <a:r>
              <a:rPr lang="en-US" sz="2400" b="1" dirty="0" smtClean="0">
                <a:solidFill>
                  <a:schemeClr val="accent5"/>
                </a:solidFill>
              </a:rPr>
              <a:t>ystems </a:t>
            </a:r>
            <a:r>
              <a:rPr lang="en-US" sz="2400" dirty="0" smtClean="0"/>
              <a:t>and </a:t>
            </a:r>
            <a:r>
              <a:rPr lang="en-US" sz="2400" b="1" dirty="0" smtClean="0">
                <a:solidFill>
                  <a:schemeClr val="accent5"/>
                </a:solidFill>
              </a:rPr>
              <a:t>chaotic </a:t>
            </a:r>
            <a:r>
              <a:rPr lang="en-US" sz="2400" b="1" dirty="0">
                <a:solidFill>
                  <a:schemeClr val="accent5"/>
                </a:solidFill>
              </a:rPr>
              <a:t>systems </a:t>
            </a:r>
            <a:r>
              <a:rPr lang="en-US" sz="2400" dirty="0"/>
              <a:t>with </a:t>
            </a:r>
            <a:r>
              <a:rPr lang="en-US" sz="2400" b="1" dirty="0">
                <a:solidFill>
                  <a:schemeClr val="accent5"/>
                </a:solidFill>
              </a:rPr>
              <a:t>complex dynamics</a:t>
            </a:r>
            <a:r>
              <a:rPr lang="en-US" sz="2400" dirty="0"/>
              <a:t>, yet to a certain extent we can make valid stock market forecasts. Using these forecasts generated by cutting-edge predictive algorithms together with a careful risk management strategy may give a trader a significant competitive advantage.</a:t>
            </a:r>
            <a:endParaRPr lang="ar-EG" sz="2400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999497" y="1544972"/>
            <a:ext cx="3121144" cy="46670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Problems</a:t>
            </a:r>
            <a:endParaRPr lang="ar-EG" sz="2400" b="1" dirty="0" smtClean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58" y="1034323"/>
            <a:ext cx="1428105" cy="1446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871" y="2119758"/>
            <a:ext cx="2368106" cy="260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11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43" y="644435"/>
            <a:ext cx="6021966" cy="51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16" y="731520"/>
            <a:ext cx="5752153" cy="52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80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29" y="1149532"/>
            <a:ext cx="7228229" cy="42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4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="" xmlns:a16="http://schemas.microsoft.com/office/drawing/2014/main" id="{0F52376A-1882-4CD6-ABEC-D8FBD8472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20" y="801618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31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Price Using </a:t>
            </a:r>
            <a:r>
              <a:rPr lang="en-US" dirty="0" err="1"/>
              <a:t>PySpark</a:t>
            </a:r>
            <a:endParaRPr lang="ar-EG" dirty="0"/>
          </a:p>
        </p:txBody>
      </p:sp>
      <p:sp>
        <p:nvSpPr>
          <p:cNvPr id="5" name="Rectangle 4"/>
          <p:cNvSpPr/>
          <p:nvPr/>
        </p:nvSpPr>
        <p:spPr>
          <a:xfrm>
            <a:off x="752319" y="2152717"/>
            <a:ext cx="10953398" cy="315605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Apache Spark has become one of the most powerful framework for big data processing because of its in-memory computing capabilities. </a:t>
            </a:r>
            <a:endParaRPr lang="en-US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The ability to run these computations in memory. It's ability to cache and process data in memory, makes it significantly faster for iterative applications.</a:t>
            </a:r>
            <a:endParaRPr lang="en-US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This is proven to provide a factor of ten or even 100 speed-up in the performance of some algorithms, especially using large data sets.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Additionally, Spark provides support for batch and streaming workloads at once.</a:t>
            </a:r>
          </a:p>
        </p:txBody>
      </p:sp>
    </p:spTree>
    <p:extLst>
      <p:ext uri="{BB962C8B-B14F-4D97-AF65-F5344CB8AC3E}">
        <p14:creationId xmlns:p14="http://schemas.microsoft.com/office/powerpoint/2010/main" val="3204796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626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The Dataset can be partitioned and distributed across multiple nodes</a:t>
            </a:r>
            <a:endParaRPr lang="en-US"/>
          </a:p>
          <a:p>
            <a:r>
              <a:rPr lang="en-US" sz="2400" dirty="0">
                <a:latin typeface="Times New Roman"/>
                <a:cs typeface="Times New Roman"/>
              </a:rPr>
              <a:t>An RDD is Spark's representation of a dataset that is distributed across the RAM, or memory, of lots of machines.</a:t>
            </a:r>
          </a:p>
          <a:p>
            <a:r>
              <a:rPr lang="en-US" sz="2400" dirty="0">
                <a:latin typeface="Times New Roman"/>
                <a:cs typeface="Times New Roman"/>
              </a:rPr>
              <a:t>An RDD object is essentially a collection of elements that you can use to hold lists of tuples, dictionaries, lists, etc.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Lazy Evaluation : the ability to lazily evaluate code, postponing running a calculation until absolutely necessary.</a:t>
            </a:r>
            <a:endParaRPr lang="en-US" sz="2400">
              <a:latin typeface="Times New Roman"/>
              <a:cs typeface="Times New Roman"/>
            </a:endParaRPr>
          </a:p>
          <a:p>
            <a:r>
              <a:rPr lang="en-US" sz="2400" dirty="0">
                <a:latin typeface="Times New Roman"/>
                <a:cs typeface="Times New Roman"/>
              </a:rPr>
              <a:t>This brings the concept of actions and transformations.</a:t>
            </a:r>
            <a:endParaRPr lang="ar-EG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013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40323B-85EC-4BD5-9846-A67B64E4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Resilient Distributed Datasets Cont.</a:t>
            </a:r>
            <a:endParaRPr lang="en-US" dirty="0"/>
          </a:p>
        </p:txBody>
      </p:sp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B6BAA0AB-5C5E-4A17-94F9-FC7B4B30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36" y="1535772"/>
            <a:ext cx="8666671" cy="48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30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6" dirty="0">
                <a:latin typeface="Arial"/>
                <a:cs typeface="Arial"/>
              </a:rPr>
              <a:t>The Spark Stack</a:t>
            </a:r>
            <a:endParaRPr lang="ar-EG" dirty="0"/>
          </a:p>
        </p:txBody>
      </p:sp>
      <p:sp>
        <p:nvSpPr>
          <p:cNvPr id="5" name="object 16"/>
          <p:cNvSpPr/>
          <p:nvPr/>
        </p:nvSpPr>
        <p:spPr>
          <a:xfrm>
            <a:off x="2142887" y="3729164"/>
            <a:ext cx="6858000" cy="1066800"/>
          </a:xfrm>
          <a:custGeom>
            <a:avLst/>
            <a:gdLst/>
            <a:ahLst/>
            <a:cxnLst/>
            <a:rect l="l" t="t" r="r" b="b"/>
            <a:pathLst>
              <a:path w="6858000" h="1066800">
                <a:moveTo>
                  <a:pt x="0" y="1066800"/>
                </a:moveTo>
                <a:lnTo>
                  <a:pt x="6858000" y="1066800"/>
                </a:lnTo>
                <a:lnTo>
                  <a:pt x="6858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B8FFB8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17"/>
          <p:cNvSpPr/>
          <p:nvPr/>
        </p:nvSpPr>
        <p:spPr>
          <a:xfrm>
            <a:off x="2142887" y="3729164"/>
            <a:ext cx="6858000" cy="1066800"/>
          </a:xfrm>
          <a:custGeom>
            <a:avLst/>
            <a:gdLst/>
            <a:ahLst/>
            <a:cxnLst/>
            <a:rect l="l" t="t" r="r" b="b"/>
            <a:pathLst>
              <a:path w="6858000" h="1066800">
                <a:moveTo>
                  <a:pt x="0" y="1066800"/>
                </a:moveTo>
                <a:lnTo>
                  <a:pt x="6858000" y="1066800"/>
                </a:lnTo>
                <a:lnTo>
                  <a:pt x="6858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14"/>
          <p:cNvSpPr/>
          <p:nvPr/>
        </p:nvSpPr>
        <p:spPr>
          <a:xfrm>
            <a:off x="2142887" y="2586164"/>
            <a:ext cx="1905000" cy="1066800"/>
          </a:xfrm>
          <a:custGeom>
            <a:avLst/>
            <a:gdLst/>
            <a:ahLst/>
            <a:cxnLst/>
            <a:rect l="l" t="t" r="r" b="b"/>
            <a:pathLst>
              <a:path w="1905000" h="1066800">
                <a:moveTo>
                  <a:pt x="0" y="1066800"/>
                </a:moveTo>
                <a:lnTo>
                  <a:pt x="1905000" y="1066800"/>
                </a:lnTo>
                <a:lnTo>
                  <a:pt x="1905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15"/>
          <p:cNvSpPr/>
          <p:nvPr/>
        </p:nvSpPr>
        <p:spPr>
          <a:xfrm>
            <a:off x="2142887" y="2586164"/>
            <a:ext cx="1905000" cy="1066800"/>
          </a:xfrm>
          <a:custGeom>
            <a:avLst/>
            <a:gdLst/>
            <a:ahLst/>
            <a:cxnLst/>
            <a:rect l="l" t="t" r="r" b="b"/>
            <a:pathLst>
              <a:path w="1905000" h="1066800">
                <a:moveTo>
                  <a:pt x="0" y="1066800"/>
                </a:moveTo>
                <a:lnTo>
                  <a:pt x="1905000" y="1066800"/>
                </a:lnTo>
                <a:lnTo>
                  <a:pt x="1905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12"/>
          <p:cNvSpPr/>
          <p:nvPr/>
        </p:nvSpPr>
        <p:spPr>
          <a:xfrm>
            <a:off x="4124087" y="2586164"/>
            <a:ext cx="1981200" cy="1066800"/>
          </a:xfrm>
          <a:custGeom>
            <a:avLst/>
            <a:gdLst/>
            <a:ahLst/>
            <a:cxnLst/>
            <a:rect l="l" t="t" r="r" b="b"/>
            <a:pathLst>
              <a:path w="1981200" h="1066800">
                <a:moveTo>
                  <a:pt x="0" y="1066800"/>
                </a:moveTo>
                <a:lnTo>
                  <a:pt x="1981200" y="1066800"/>
                </a:lnTo>
                <a:lnTo>
                  <a:pt x="1981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3"/>
          <p:cNvSpPr/>
          <p:nvPr/>
        </p:nvSpPr>
        <p:spPr>
          <a:xfrm>
            <a:off x="4124087" y="2586164"/>
            <a:ext cx="1981200" cy="1066800"/>
          </a:xfrm>
          <a:custGeom>
            <a:avLst/>
            <a:gdLst/>
            <a:ahLst/>
            <a:cxnLst/>
            <a:rect l="l" t="t" r="r" b="b"/>
            <a:pathLst>
              <a:path w="1981200" h="1066800">
                <a:moveTo>
                  <a:pt x="0" y="1066800"/>
                </a:moveTo>
                <a:lnTo>
                  <a:pt x="1981200" y="1066800"/>
                </a:lnTo>
                <a:lnTo>
                  <a:pt x="1981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6181487" y="2586164"/>
            <a:ext cx="1219200" cy="1066800"/>
          </a:xfrm>
          <a:custGeom>
            <a:avLst/>
            <a:gdLst/>
            <a:ahLst/>
            <a:cxnLst/>
            <a:rect l="l" t="t" r="r" b="b"/>
            <a:pathLst>
              <a:path w="1219200" h="1066800">
                <a:moveTo>
                  <a:pt x="0" y="1066800"/>
                </a:moveTo>
                <a:lnTo>
                  <a:pt x="1219200" y="1066800"/>
                </a:lnTo>
                <a:lnTo>
                  <a:pt x="1219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6181487" y="2586164"/>
            <a:ext cx="1219200" cy="1066800"/>
          </a:xfrm>
          <a:custGeom>
            <a:avLst/>
            <a:gdLst/>
            <a:ahLst/>
            <a:cxnLst/>
            <a:rect l="l" t="t" r="r" b="b"/>
            <a:pathLst>
              <a:path w="1219200" h="1066800">
                <a:moveTo>
                  <a:pt x="0" y="1066800"/>
                </a:moveTo>
                <a:lnTo>
                  <a:pt x="1219200" y="1066800"/>
                </a:lnTo>
                <a:lnTo>
                  <a:pt x="1219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8"/>
          <p:cNvSpPr/>
          <p:nvPr/>
        </p:nvSpPr>
        <p:spPr>
          <a:xfrm>
            <a:off x="7476887" y="2586164"/>
            <a:ext cx="1524000" cy="1066800"/>
          </a:xfrm>
          <a:custGeom>
            <a:avLst/>
            <a:gdLst/>
            <a:ahLst/>
            <a:cxnLst/>
            <a:rect l="l" t="t" r="r" b="b"/>
            <a:pathLst>
              <a:path w="1524000" h="1066800">
                <a:moveTo>
                  <a:pt x="0" y="1066800"/>
                </a:moveTo>
                <a:lnTo>
                  <a:pt x="1524000" y="1066800"/>
                </a:lnTo>
                <a:lnTo>
                  <a:pt x="1524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9"/>
          <p:cNvSpPr/>
          <p:nvPr/>
        </p:nvSpPr>
        <p:spPr>
          <a:xfrm>
            <a:off x="7476887" y="2586164"/>
            <a:ext cx="1524000" cy="1066800"/>
          </a:xfrm>
          <a:custGeom>
            <a:avLst/>
            <a:gdLst/>
            <a:ahLst/>
            <a:cxnLst/>
            <a:rect l="l" t="t" r="r" b="b"/>
            <a:pathLst>
              <a:path w="1524000" h="1066800">
                <a:moveTo>
                  <a:pt x="0" y="1066800"/>
                </a:moveTo>
                <a:lnTo>
                  <a:pt x="1524000" y="1066800"/>
                </a:lnTo>
                <a:lnTo>
                  <a:pt x="15240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7"/>
          <p:cNvSpPr txBox="1"/>
          <p:nvPr/>
        </p:nvSpPr>
        <p:spPr>
          <a:xfrm>
            <a:off x="2142887" y="3729164"/>
            <a:ext cx="6858000" cy="10668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2440940" marR="2441575">
              <a:lnSpc>
                <a:spcPct val="95825"/>
              </a:lnSpc>
              <a:spcBef>
                <a:spcPts val="1143"/>
              </a:spcBef>
            </a:pPr>
            <a:r>
              <a:rPr sz="2800" b="1" spc="-8" dirty="0">
                <a:solidFill>
                  <a:srgbClr val="0A2A7D"/>
                </a:solidFill>
                <a:latin typeface="Arial"/>
                <a:cs typeface="Arial"/>
              </a:rPr>
              <a:t>Spark Core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6" name="object 6"/>
          <p:cNvSpPr txBox="1"/>
          <p:nvPr/>
        </p:nvSpPr>
        <p:spPr>
          <a:xfrm>
            <a:off x="2142887" y="2586164"/>
            <a:ext cx="1905000" cy="106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93573">
              <a:lnSpc>
                <a:spcPct val="95825"/>
              </a:lnSpc>
              <a:spcBef>
                <a:spcPts val="1141"/>
              </a:spcBef>
            </a:pPr>
            <a:r>
              <a:rPr sz="2800" b="1" dirty="0">
                <a:solidFill>
                  <a:srgbClr val="0A2A7D"/>
                </a:solidFill>
                <a:latin typeface="Arial"/>
                <a:cs typeface="Arial"/>
              </a:rPr>
              <a:t>SparkSQL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5"/>
          <p:cNvSpPr txBox="1"/>
          <p:nvPr/>
        </p:nvSpPr>
        <p:spPr>
          <a:xfrm>
            <a:off x="4124087" y="2586164"/>
            <a:ext cx="1981200" cy="1066800"/>
          </a:xfrm>
          <a:prstGeom prst="rect">
            <a:avLst/>
          </a:prstGeom>
        </p:spPr>
        <p:txBody>
          <a:bodyPr wrap="square" lIns="0" tIns="58419" rIns="0" bIns="0" rtlCol="0">
            <a:noAutofit/>
          </a:bodyPr>
          <a:lstStyle/>
          <a:p>
            <a:pPr marL="453202" marR="454816" algn="ctr">
              <a:lnSpc>
                <a:spcPct val="95825"/>
              </a:lnSpc>
            </a:pPr>
            <a:r>
              <a:rPr sz="2800" b="1" spc="-9" dirty="0">
                <a:solidFill>
                  <a:srgbClr val="0A2A7D"/>
                </a:solidFill>
                <a:latin typeface="Arial"/>
                <a:cs typeface="Arial"/>
              </a:rPr>
              <a:t>Spark</a:t>
            </a:r>
            <a:endParaRPr sz="2800" dirty="0">
              <a:latin typeface="Arial"/>
              <a:cs typeface="Arial"/>
            </a:endParaRPr>
          </a:p>
          <a:p>
            <a:pPr marL="81953" marR="83473" algn="ctr">
              <a:lnSpc>
                <a:spcPct val="95825"/>
              </a:lnSpc>
              <a:spcBef>
                <a:spcPts val="140"/>
              </a:spcBef>
            </a:pPr>
            <a:r>
              <a:rPr sz="2800" b="1" spc="-14" dirty="0">
                <a:solidFill>
                  <a:srgbClr val="0A2A7D"/>
                </a:solidFill>
                <a:latin typeface="Arial"/>
                <a:cs typeface="Arial"/>
              </a:rPr>
              <a:t>Streaming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8" name="object 4"/>
          <p:cNvSpPr txBox="1"/>
          <p:nvPr/>
        </p:nvSpPr>
        <p:spPr>
          <a:xfrm>
            <a:off x="6181487" y="2586164"/>
            <a:ext cx="1219200" cy="106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 dirty="0"/>
          </a:p>
          <a:p>
            <a:pPr marL="146303">
              <a:lnSpc>
                <a:spcPct val="95825"/>
              </a:lnSpc>
              <a:spcBef>
                <a:spcPts val="1141"/>
              </a:spcBef>
            </a:pP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MLlib</a:t>
            </a:r>
            <a:endParaRPr sz="2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9" name="object 3"/>
          <p:cNvSpPr txBox="1"/>
          <p:nvPr/>
        </p:nvSpPr>
        <p:spPr>
          <a:xfrm>
            <a:off x="7476887" y="2586164"/>
            <a:ext cx="1524000" cy="106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21920">
              <a:lnSpc>
                <a:spcPct val="95825"/>
              </a:lnSpc>
              <a:spcBef>
                <a:spcPts val="1141"/>
              </a:spcBef>
            </a:pPr>
            <a:r>
              <a:rPr sz="2800" b="1" dirty="0">
                <a:solidFill>
                  <a:srgbClr val="0A2A7D"/>
                </a:solidFill>
                <a:latin typeface="Arial"/>
                <a:cs typeface="Arial"/>
              </a:rPr>
              <a:t>GraphX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174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Using </a:t>
            </a:r>
            <a:r>
              <a:rPr lang="en-US" dirty="0" err="1"/>
              <a:t>PySpark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9" y="2063856"/>
            <a:ext cx="9805982" cy="4211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2090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Goodness</a:t>
            </a:r>
            <a:r>
              <a:rPr lang="en-US" dirty="0">
                <a:cs typeface="Calibri Light"/>
              </a:rPr>
              <a:t> of Fit</a:t>
            </a:r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89" y="2003349"/>
            <a:ext cx="7769035" cy="34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67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999497" y="1544972"/>
            <a:ext cx="3121144" cy="46670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Solution</a:t>
            </a:r>
            <a:endParaRPr lang="ar-EG" sz="2400" b="1" dirty="0" smtClean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83" y="1047693"/>
            <a:ext cx="1444747" cy="145776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7625" y="3213990"/>
            <a:ext cx="11701321" cy="1938992"/>
            <a:chOff x="737625" y="2784222"/>
            <a:chExt cx="11701321" cy="1938992"/>
          </a:xfrm>
        </p:grpSpPr>
        <p:sp>
          <p:nvSpPr>
            <p:cNvPr id="2" name="Rectangle 1"/>
            <p:cNvSpPr/>
            <p:nvPr/>
          </p:nvSpPr>
          <p:spPr>
            <a:xfrm>
              <a:off x="737625" y="2784222"/>
              <a:ext cx="370635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400" b="1" dirty="0" smtClean="0">
                  <a:solidFill>
                    <a:schemeClr val="accent5"/>
                  </a:solidFill>
                </a:rPr>
                <a:t>Auto-regression:</a:t>
              </a:r>
            </a:p>
            <a:p>
              <a:pPr marL="342900" indent="-342900" algn="just">
                <a:buFontTx/>
                <a:buChar char="-"/>
              </a:pPr>
              <a:r>
                <a:rPr lang="en-US" sz="2400" dirty="0" smtClean="0">
                  <a:solidFill>
                    <a:srgbClr val="FF0000"/>
                  </a:solidFill>
                </a:rPr>
                <a:t>ARIMA Model</a:t>
              </a:r>
            </a:p>
            <a:p>
              <a:pPr marL="342900" indent="-342900" algn="just">
                <a:buFontTx/>
                <a:buChar char="-"/>
              </a:pPr>
              <a:r>
                <a:rPr lang="en-US" sz="2400" dirty="0" smtClean="0"/>
                <a:t>SARIMA Model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32587" y="2784222"/>
              <a:ext cx="370635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400" b="1" dirty="0" smtClean="0">
                  <a:solidFill>
                    <a:schemeClr val="accent5"/>
                  </a:solidFill>
                </a:rPr>
                <a:t>Deep Learning:</a:t>
              </a:r>
            </a:p>
            <a:p>
              <a:pPr marL="342900" indent="-342900" algn="just">
                <a:buFontTx/>
                <a:buChar char="-"/>
              </a:pPr>
              <a:r>
                <a:rPr lang="en-US" sz="2400" dirty="0" smtClean="0"/>
                <a:t>LSTM</a:t>
              </a:r>
              <a:endParaRPr lang="en-US" sz="2400" dirty="0" smtClean="0"/>
            </a:p>
            <a:p>
              <a:pPr marL="342900" indent="-342900" algn="just">
                <a:buFontTx/>
                <a:buChar char="-"/>
              </a:pPr>
              <a:r>
                <a:rPr lang="en-US" sz="2400" dirty="0" smtClean="0">
                  <a:solidFill>
                    <a:srgbClr val="FF0000"/>
                  </a:solidFill>
                </a:rPr>
                <a:t>Additive Model</a:t>
              </a:r>
              <a:endParaRPr lang="en-US" sz="24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12929" y="2784222"/>
              <a:ext cx="3706359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400" b="1" dirty="0" smtClean="0">
                  <a:solidFill>
                    <a:schemeClr val="accent5"/>
                  </a:solidFill>
                </a:rPr>
                <a:t>Linear Machine Learning:</a:t>
              </a:r>
            </a:p>
            <a:p>
              <a:pPr marL="342900" indent="-342900" algn="just">
                <a:buFontTx/>
                <a:buChar char="-"/>
              </a:pPr>
              <a:r>
                <a:rPr lang="en-US" sz="2400" dirty="0" smtClean="0">
                  <a:solidFill>
                    <a:srgbClr val="FF0000"/>
                  </a:solidFill>
                </a:rPr>
                <a:t>Linear Regression</a:t>
              </a:r>
            </a:p>
            <a:p>
              <a:pPr marL="342900" indent="-342900" algn="just">
                <a:buFontTx/>
                <a:buChar char="-"/>
              </a:pPr>
              <a:r>
                <a:rPr lang="en-US" sz="2400" dirty="0" err="1" smtClean="0"/>
                <a:t>Losso</a:t>
              </a:r>
              <a:r>
                <a:rPr lang="en-US" sz="2400" dirty="0" smtClean="0"/>
                <a:t> Regression</a:t>
              </a:r>
            </a:p>
            <a:p>
              <a:pPr marL="342900" indent="-342900" algn="just">
                <a:buFontTx/>
                <a:buChar char="-"/>
              </a:pPr>
              <a:r>
                <a:rPr lang="en-US" sz="2400" dirty="0" smtClean="0"/>
                <a:t>Elastic Net Regression</a:t>
              </a:r>
              <a:endParaRPr lang="en-US" sz="2400" dirty="0"/>
            </a:p>
            <a:p>
              <a:pPr algn="just"/>
              <a:endParaRPr lang="en-US" sz="2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033227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Square Residuals</a:t>
            </a:r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00" y="2090057"/>
            <a:ext cx="7768292" cy="340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26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Square Total</a:t>
            </a:r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99" y="2078285"/>
            <a:ext cx="10238546" cy="41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98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Squared</a:t>
            </a:r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21" y="2148911"/>
            <a:ext cx="8767375" cy="37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76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88" y="2075935"/>
            <a:ext cx="11024184" cy="26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62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API to Predict Close Price</a:t>
            </a:r>
            <a:endParaRPr lang="ar-E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94" y="1720248"/>
            <a:ext cx="4846617" cy="28281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38" y="4854007"/>
            <a:ext cx="7970108" cy="12412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40" y="1829888"/>
            <a:ext cx="4351120" cy="256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29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8159"/>
            <a:ext cx="12192000" cy="11336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22" y="1864553"/>
            <a:ext cx="5159187" cy="14098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945" y="3134389"/>
            <a:ext cx="1523568" cy="61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2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" y="209169"/>
            <a:ext cx="11991975" cy="28003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31589" y="3594213"/>
            <a:ext cx="9868058" cy="2114417"/>
            <a:chOff x="263493" y="3091293"/>
            <a:chExt cx="9868058" cy="21144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493" y="3442104"/>
              <a:ext cx="4934542" cy="14127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0239" y="3091293"/>
              <a:ext cx="1987297" cy="2114416"/>
            </a:xfrm>
            <a:prstGeom prst="rect">
              <a:avLst/>
            </a:prstGeom>
          </p:spPr>
        </p:pic>
        <p:pic>
          <p:nvPicPr>
            <p:cNvPr id="1030" name="Picture 6" descr="Image result for pysta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6132" y="3200290"/>
              <a:ext cx="2005419" cy="2005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192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97164" y="800100"/>
            <a:ext cx="8486775" cy="5600700"/>
            <a:chOff x="1642300" y="1101852"/>
            <a:chExt cx="8486775" cy="5600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2300" y="1101852"/>
              <a:ext cx="8486775" cy="560070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4983480" y="1543050"/>
              <a:ext cx="1179576" cy="38404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Adj. Close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049010" y="1780794"/>
              <a:ext cx="2229613" cy="38404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accent5"/>
                  </a:solidFill>
                </a:rPr>
                <a:t>Additive Model - predict</a:t>
              </a:r>
              <a:endParaRPr lang="en-US" sz="1600" dirty="0">
                <a:solidFill>
                  <a:schemeClr val="accent5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49010" y="2011680"/>
              <a:ext cx="1653541" cy="38404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Max-Min Range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722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060"/>
            <a:ext cx="12068175" cy="68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743" y="1284732"/>
            <a:ext cx="7535609" cy="515549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910136" y="1876806"/>
            <a:ext cx="2441640" cy="384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</a:rPr>
              <a:t>Additive Model -&gt; predict</a:t>
            </a:r>
            <a:endParaRPr lang="en-US" sz="1600" dirty="0">
              <a:solidFill>
                <a:schemeClr val="accent5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957570" y="2068830"/>
            <a:ext cx="1653541" cy="384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rgbClr val="FF0000"/>
                </a:solidFill>
              </a:rPr>
              <a:t>Max-Min Range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892040" y="1673352"/>
            <a:ext cx="1179576" cy="384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Adj. Close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51776" y="4137517"/>
            <a:ext cx="1639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Accuracy: </a:t>
            </a:r>
            <a:r>
              <a:rPr lang="en-US" dirty="0"/>
              <a:t>P</a:t>
            </a:r>
            <a:r>
              <a:rPr lang="en-US" dirty="0" smtClean="0"/>
              <a:t>redict 90 days = 97.19 %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3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28" y="688657"/>
            <a:ext cx="8382000" cy="557212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390642" y="1648206"/>
            <a:ext cx="1653541" cy="384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accent4"/>
                </a:solidFill>
              </a:rPr>
              <a:t>Max-Min Range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90642" y="1124712"/>
            <a:ext cx="1872998" cy="384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Adj. Close (HL)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44922" y="1386459"/>
            <a:ext cx="2441640" cy="384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5"/>
                </a:solidFill>
              </a:rPr>
              <a:t>Additive Model -&gt; predict</a:t>
            </a:r>
            <a:endParaRPr lang="en-US" sz="1600" dirty="0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237" y="2463451"/>
            <a:ext cx="638175" cy="342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988552" y="5705856"/>
            <a:ext cx="676656" cy="292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999497" y="1544972"/>
            <a:ext cx="3121144" cy="46670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Technical Tools</a:t>
            </a:r>
            <a:endParaRPr lang="ar-EG" sz="2400" b="1" dirty="0" smtClean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12417" y="2850753"/>
            <a:ext cx="4246557" cy="1938992"/>
            <a:chOff x="6312417" y="3213990"/>
            <a:chExt cx="4246557" cy="1938992"/>
          </a:xfrm>
        </p:grpSpPr>
        <p:sp>
          <p:nvSpPr>
            <p:cNvPr id="9" name="Rectangle 8"/>
            <p:cNvSpPr/>
            <p:nvPr/>
          </p:nvSpPr>
          <p:spPr>
            <a:xfrm>
              <a:off x="6312417" y="3213990"/>
              <a:ext cx="1770879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400" dirty="0" smtClean="0"/>
                <a:t>Quandl</a:t>
              </a:r>
            </a:p>
            <a:p>
              <a:pPr algn="just"/>
              <a:r>
                <a:rPr lang="en-US" sz="2400" dirty="0" smtClean="0"/>
                <a:t>Candlestick</a:t>
              </a:r>
            </a:p>
            <a:p>
              <a:pPr algn="just"/>
              <a:r>
                <a:rPr lang="en-US" sz="2400" dirty="0" smtClean="0"/>
                <a:t>Fbprophet</a:t>
              </a:r>
            </a:p>
            <a:p>
              <a:pPr algn="just"/>
              <a:r>
                <a:rPr lang="en-US" sz="2400" dirty="0" smtClean="0"/>
                <a:t>Pytrends</a:t>
              </a:r>
            </a:p>
            <a:p>
              <a:pPr algn="just"/>
              <a:r>
                <a:rPr lang="en-US" sz="2400" dirty="0" err="1" smtClean="0"/>
                <a:t>Pystan</a:t>
              </a:r>
              <a:endParaRPr lang="en-US" sz="2400" dirty="0" smtClean="0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8175447" y="3213990"/>
              <a:ext cx="402336" cy="1938992"/>
            </a:xfrm>
            <a:prstGeom prst="rightBrace">
              <a:avLst>
                <a:gd name="adj1" fmla="val 56060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788095" y="4462806"/>
              <a:ext cx="17708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400" dirty="0" err="1" smtClean="0">
                  <a:solidFill>
                    <a:schemeClr val="accent5"/>
                  </a:solidFill>
                </a:rPr>
                <a:t>PyAlgoTrade</a:t>
              </a:r>
              <a:endParaRPr lang="en-US" sz="2400" dirty="0" smtClean="0">
                <a:solidFill>
                  <a:schemeClr val="accent5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28711" y="2896919"/>
            <a:ext cx="4777729" cy="2308324"/>
            <a:chOff x="332250" y="3201798"/>
            <a:chExt cx="4777729" cy="2308324"/>
          </a:xfrm>
        </p:grpSpPr>
        <p:sp>
          <p:nvSpPr>
            <p:cNvPr id="2" name="Rectangle 1"/>
            <p:cNvSpPr/>
            <p:nvPr/>
          </p:nvSpPr>
          <p:spPr>
            <a:xfrm>
              <a:off x="332250" y="3201798"/>
              <a:ext cx="259691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400" dirty="0" smtClean="0"/>
                <a:t>Numpy</a:t>
              </a:r>
            </a:p>
            <a:p>
              <a:pPr algn="just"/>
              <a:r>
                <a:rPr lang="en-US" sz="2400" dirty="0" smtClean="0"/>
                <a:t>Pandas</a:t>
              </a:r>
            </a:p>
            <a:p>
              <a:pPr algn="just"/>
              <a:r>
                <a:rPr lang="en-US" sz="2400" dirty="0" smtClean="0"/>
                <a:t>Matplotlib</a:t>
              </a:r>
            </a:p>
            <a:p>
              <a:pPr algn="just"/>
              <a:r>
                <a:rPr lang="en-US" sz="2400" dirty="0" smtClean="0"/>
                <a:t>Datetime</a:t>
              </a:r>
            </a:p>
            <a:p>
              <a:pPr algn="just"/>
              <a:r>
                <a:rPr lang="en-US" sz="2400" dirty="0"/>
                <a:t>P</a:t>
              </a:r>
              <a:r>
                <a:rPr lang="en-US" sz="2400" dirty="0" smtClean="0"/>
                <a:t>andas_datareader</a:t>
              </a:r>
            </a:p>
            <a:p>
              <a:pPr algn="just"/>
              <a:endParaRPr lang="en-US" sz="2400" dirty="0" smtClean="0"/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3124911" y="3201798"/>
              <a:ext cx="402336" cy="1915794"/>
            </a:xfrm>
            <a:prstGeom prst="rightBrace">
              <a:avLst>
                <a:gd name="adj1" fmla="val 53788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86162" y="4459601"/>
              <a:ext cx="14238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400" dirty="0" err="1" smtClean="0">
                  <a:solidFill>
                    <a:schemeClr val="accent5"/>
                  </a:solidFill>
                </a:rPr>
                <a:t>Py</a:t>
              </a:r>
              <a:r>
                <a:rPr lang="en-US" sz="2400" dirty="0" smtClean="0">
                  <a:solidFill>
                    <a:schemeClr val="accent5"/>
                  </a:solidFill>
                </a:rPr>
                <a:t> Library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99" y="1282750"/>
            <a:ext cx="1310754" cy="10973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230" y="3370910"/>
            <a:ext cx="896608" cy="7286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899" y="3248126"/>
            <a:ext cx="907895" cy="96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3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743" y="325945"/>
            <a:ext cx="7680058" cy="60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66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456" y="2160079"/>
            <a:ext cx="2615184" cy="243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2960" y="832104"/>
            <a:ext cx="6483096" cy="4773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Steps:</a:t>
            </a: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1- Load Dataset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2- </a:t>
            </a:r>
            <a:r>
              <a:rPr lang="en-US" sz="2800" dirty="0">
                <a:solidFill>
                  <a:schemeClr val="tx1"/>
                </a:solidFill>
              </a:rPr>
              <a:t>Analysis of stock price data by </a:t>
            </a:r>
            <a:r>
              <a:rPr lang="en-US" sz="2800" dirty="0" smtClean="0">
                <a:solidFill>
                  <a:schemeClr val="tx1"/>
                </a:solidFill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3- </a:t>
            </a:r>
            <a:r>
              <a:rPr lang="en-US" sz="2800" dirty="0">
                <a:solidFill>
                  <a:schemeClr val="tx1"/>
                </a:solidFill>
              </a:rPr>
              <a:t>Predict of stock price data by R 	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4- </a:t>
            </a:r>
            <a:r>
              <a:rPr lang="en-US" sz="2800" dirty="0">
                <a:solidFill>
                  <a:schemeClr val="tx1"/>
                </a:solidFill>
              </a:rPr>
              <a:t>Stock price by Shiny API 	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5- </a:t>
            </a:r>
            <a:r>
              <a:rPr lang="en-US" sz="2800" dirty="0">
                <a:solidFill>
                  <a:schemeClr val="tx1"/>
                </a:solidFill>
              </a:rPr>
              <a:t>Big Data by </a:t>
            </a:r>
            <a:r>
              <a:rPr lang="en-US" sz="2800" dirty="0" err="1">
                <a:solidFill>
                  <a:schemeClr val="tx1"/>
                </a:solidFill>
              </a:rPr>
              <a:t>PySpark</a:t>
            </a:r>
            <a:r>
              <a:rPr lang="en-US" sz="2800" dirty="0">
                <a:solidFill>
                  <a:schemeClr val="tx1"/>
                </a:solidFill>
              </a:rPr>
              <a:t>: 	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 6- Facebook Tools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5" descr="Image result for Algorithmic Trading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968" y="83828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7370064" y="1766910"/>
            <a:ext cx="2286000" cy="4039768"/>
            <a:chOff x="6940296" y="2022942"/>
            <a:chExt cx="2286000" cy="4039768"/>
          </a:xfrm>
        </p:grpSpPr>
        <p:grpSp>
          <p:nvGrpSpPr>
            <p:cNvPr id="10" name="Group 9"/>
            <p:cNvGrpSpPr/>
            <p:nvPr/>
          </p:nvGrpSpPr>
          <p:grpSpPr>
            <a:xfrm>
              <a:off x="6940296" y="2022942"/>
              <a:ext cx="2116223" cy="3367176"/>
              <a:chOff x="6808321" y="2169246"/>
              <a:chExt cx="2116223" cy="336717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8321" y="2169246"/>
                <a:ext cx="799303" cy="853956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6610" y="3059779"/>
                <a:ext cx="740518" cy="65268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4576" y="3869048"/>
                <a:ext cx="1792224" cy="74289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40296" y="4686646"/>
                <a:ext cx="1984248" cy="849776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035" y="5464826"/>
              <a:ext cx="2088261" cy="597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0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804799" y="675958"/>
            <a:ext cx="2185416" cy="5950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Load Data</a:t>
            </a:r>
          </a:p>
        </p:txBody>
      </p:sp>
      <p:pic>
        <p:nvPicPr>
          <p:cNvPr id="3074" name="Picture 2" descr="Image result for Kaggl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99" y="2542667"/>
            <a:ext cx="4023233" cy="182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Quand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55" y="2381588"/>
            <a:ext cx="4361561" cy="227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371" y="4313872"/>
            <a:ext cx="1571625" cy="1247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174" y="4449914"/>
            <a:ext cx="1308482" cy="975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799" y="1038252"/>
            <a:ext cx="1429130" cy="622538"/>
          </a:xfrm>
          <a:prstGeom prst="rect">
            <a:avLst/>
          </a:prstGeom>
        </p:spPr>
      </p:pic>
      <p:pic>
        <p:nvPicPr>
          <p:cNvPr id="9" name="Picture 5" descr="Image result for Algorithmic Trading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9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8" descr="Related image"/>
          <p:cNvSpPr>
            <a:spLocks noChangeAspect="1" noChangeArrowheads="1"/>
          </p:cNvSpPr>
          <p:nvPr/>
        </p:nvSpPr>
        <p:spPr bwMode="auto">
          <a:xfrm>
            <a:off x="1694815" y="35588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76" y="742150"/>
            <a:ext cx="4921224" cy="5633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40" y="2024054"/>
            <a:ext cx="5732753" cy="33289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97665" y="1739384"/>
            <a:ext cx="16558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</a:rPr>
              <a:t>Symbol Dataset</a:t>
            </a:r>
            <a:endParaRPr lang="en-US" sz="1400" b="1" dirty="0">
              <a:solidFill>
                <a:schemeClr val="accent5"/>
              </a:solidFill>
            </a:endParaRPr>
          </a:p>
        </p:txBody>
      </p:sp>
      <p:pic>
        <p:nvPicPr>
          <p:cNvPr id="4110" name="Picture 14" descr="Image result for pl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507" y="3227411"/>
            <a:ext cx="662890" cy="66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Image result for Algorithmic Trading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2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1025" y="561974"/>
            <a:ext cx="3390900" cy="647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Main Concepts: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3924" y="1381125"/>
            <a:ext cx="5534026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1-</a:t>
            </a:r>
            <a:r>
              <a:rPr lang="en-US" sz="2400" dirty="0" smtClean="0">
                <a:solidFill>
                  <a:schemeClr val="accent5"/>
                </a:solidFill>
              </a:rPr>
              <a:t> Weekend and Holiday (252) </a:t>
            </a:r>
            <a:r>
              <a:rPr lang="en-US" sz="2400" dirty="0" smtClean="0">
                <a:solidFill>
                  <a:schemeClr val="tx1"/>
                </a:solidFill>
              </a:rPr>
              <a:t>-&gt; </a:t>
            </a:r>
            <a:r>
              <a:rPr lang="en-US" sz="2400" dirty="0" smtClean="0">
                <a:solidFill>
                  <a:srgbClr val="00B050"/>
                </a:solidFill>
              </a:rPr>
              <a:t>Adj. Close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2-</a:t>
            </a:r>
            <a:r>
              <a:rPr lang="en-US" sz="2400" dirty="0" smtClean="0">
                <a:solidFill>
                  <a:schemeClr val="accent5"/>
                </a:solidFill>
              </a:rPr>
              <a:t> More Features </a:t>
            </a:r>
            <a:r>
              <a:rPr lang="en-US" sz="2400" dirty="0" smtClean="0">
                <a:solidFill>
                  <a:schemeClr val="tx1"/>
                </a:solidFill>
              </a:rPr>
              <a:t>-&gt; </a:t>
            </a:r>
            <a:r>
              <a:rPr lang="en-US" sz="2400" dirty="0" smtClean="0">
                <a:solidFill>
                  <a:srgbClr val="00B050"/>
                </a:solidFill>
              </a:rPr>
              <a:t>Candlestick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3-</a:t>
            </a:r>
            <a:r>
              <a:rPr lang="en-US" sz="2400" dirty="0" smtClean="0">
                <a:solidFill>
                  <a:schemeClr val="accent5"/>
                </a:solidFill>
              </a:rPr>
              <a:t> Trend - Non-Stationary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accent5"/>
                </a:solidFill>
              </a:rPr>
              <a:t>Differencing (I) </a:t>
            </a:r>
            <a:r>
              <a:rPr lang="en-US" sz="2400" dirty="0" smtClean="0">
                <a:solidFill>
                  <a:schemeClr val="tx1"/>
                </a:solidFill>
              </a:rPr>
              <a:t>-&gt; </a:t>
            </a:r>
            <a:r>
              <a:rPr lang="en-US" sz="2400" dirty="0" err="1" smtClean="0">
                <a:solidFill>
                  <a:srgbClr val="00B050"/>
                </a:solidFill>
              </a:rPr>
              <a:t>adf</a:t>
            </a:r>
            <a:r>
              <a:rPr lang="en-US" sz="2400" dirty="0" smtClean="0">
                <a:solidFill>
                  <a:srgbClr val="00B050"/>
                </a:solidFill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accent5"/>
                </a:solidFill>
              </a:rPr>
              <a:t>Auto-Regression (AR) </a:t>
            </a:r>
            <a:r>
              <a:rPr lang="en-US" sz="2400" dirty="0" smtClean="0">
                <a:solidFill>
                  <a:schemeClr val="tx1"/>
                </a:solidFill>
              </a:rPr>
              <a:t>-&gt; </a:t>
            </a:r>
            <a:r>
              <a:rPr lang="en-US" sz="2400" dirty="0" smtClean="0">
                <a:solidFill>
                  <a:srgbClr val="00B050"/>
                </a:solidFill>
              </a:rPr>
              <a:t>ACF</a:t>
            </a:r>
          </a:p>
          <a:p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accent5"/>
                </a:solidFill>
              </a:rPr>
              <a:t>Moving Average (MA) </a:t>
            </a:r>
            <a:r>
              <a:rPr lang="en-US" sz="2400" dirty="0" smtClean="0">
                <a:solidFill>
                  <a:schemeClr val="tx1"/>
                </a:solidFill>
              </a:rPr>
              <a:t>-&gt; </a:t>
            </a:r>
            <a:r>
              <a:rPr lang="en-US" sz="2400" dirty="0" smtClean="0">
                <a:solidFill>
                  <a:srgbClr val="00B050"/>
                </a:solidFill>
              </a:rPr>
              <a:t>PACF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4-</a:t>
            </a:r>
            <a:r>
              <a:rPr lang="en-US" sz="2400" dirty="0" smtClean="0">
                <a:solidFill>
                  <a:schemeClr val="accent5"/>
                </a:solidFill>
              </a:rPr>
              <a:t> Noise (random) </a:t>
            </a:r>
            <a:r>
              <a:rPr lang="en-US" sz="2400" dirty="0" smtClean="0">
                <a:solidFill>
                  <a:schemeClr val="tx1"/>
                </a:solidFill>
              </a:rPr>
              <a:t>-&gt; </a:t>
            </a:r>
            <a:r>
              <a:rPr lang="en-US" sz="2400" dirty="0" smtClean="0">
                <a:solidFill>
                  <a:srgbClr val="00B050"/>
                </a:solidFill>
              </a:rPr>
              <a:t>Ignore Outlier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5-</a:t>
            </a:r>
            <a:r>
              <a:rPr lang="en-US" sz="2400" dirty="0" smtClean="0">
                <a:solidFill>
                  <a:schemeClr val="accent5"/>
                </a:solidFill>
              </a:rPr>
              <a:t> 3+ </a:t>
            </a:r>
            <a:r>
              <a:rPr lang="en-US" sz="2400" dirty="0" smtClean="0">
                <a:solidFill>
                  <a:schemeClr val="accent4"/>
                </a:solidFill>
              </a:rPr>
              <a:t>Change point </a:t>
            </a:r>
            <a:r>
              <a:rPr lang="en-US" sz="2400" dirty="0" smtClean="0">
                <a:solidFill>
                  <a:schemeClr val="tx1"/>
                </a:solidFill>
              </a:rPr>
              <a:t>-&gt; </a:t>
            </a:r>
            <a:r>
              <a:rPr lang="en-US" sz="2400" dirty="0" smtClean="0">
                <a:solidFill>
                  <a:srgbClr val="00B050"/>
                </a:solidFill>
              </a:rPr>
              <a:t>Additive Model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124575" y="2714625"/>
            <a:ext cx="333375" cy="135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29375" y="2978942"/>
            <a:ext cx="3581400" cy="747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-&gt;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Constant mean, Variance 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43" y="885824"/>
            <a:ext cx="3487658" cy="17406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12" y="3848100"/>
            <a:ext cx="2800350" cy="2209800"/>
          </a:xfrm>
          <a:prstGeom prst="rect">
            <a:avLst/>
          </a:prstGeom>
        </p:spPr>
      </p:pic>
      <p:pic>
        <p:nvPicPr>
          <p:cNvPr id="13" name="Picture 5" descr="Image result for Algorithmic Trading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120" y="-76120"/>
            <a:ext cx="368889" cy="5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04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614</Words>
  <Application>Microsoft Office PowerPoint</Application>
  <PresentationFormat>Widescreen</PresentationFormat>
  <Paragraphs>120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Comic Sans MS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Stock Price Using PySpark</vt:lpstr>
      <vt:lpstr>Resilient Distributed Datasets</vt:lpstr>
      <vt:lpstr>Resilient Distributed Datasets Cont.</vt:lpstr>
      <vt:lpstr>The Spark Stack</vt:lpstr>
      <vt:lpstr>Linear Regression Using PySpark</vt:lpstr>
      <vt:lpstr>Linear Regression Goodness of Fit</vt:lpstr>
      <vt:lpstr>Sum Square Residuals</vt:lpstr>
      <vt:lpstr>Sum Square Total</vt:lpstr>
      <vt:lpstr>R Squared</vt:lpstr>
      <vt:lpstr>Evaluation</vt:lpstr>
      <vt:lpstr>Creating API to Predict Close Price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Saber</dc:creator>
  <cp:lastModifiedBy>Mohamed Saber</cp:lastModifiedBy>
  <cp:revision>66</cp:revision>
  <dcterms:created xsi:type="dcterms:W3CDTF">2018-11-28T05:47:36Z</dcterms:created>
  <dcterms:modified xsi:type="dcterms:W3CDTF">2018-12-06T20:08:44Z</dcterms:modified>
</cp:coreProperties>
</file>